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256" r:id="rId2"/>
    <p:sldId id="463" r:id="rId3"/>
    <p:sldId id="393" r:id="rId4"/>
    <p:sldId id="394" r:id="rId5"/>
    <p:sldId id="465" r:id="rId6"/>
    <p:sldId id="397" r:id="rId7"/>
    <p:sldId id="464" r:id="rId8"/>
    <p:sldId id="497" r:id="rId9"/>
    <p:sldId id="398" r:id="rId10"/>
    <p:sldId id="399" r:id="rId11"/>
    <p:sldId id="503" r:id="rId12"/>
    <p:sldId id="400" r:id="rId13"/>
    <p:sldId id="499" r:id="rId14"/>
    <p:sldId id="500" r:id="rId15"/>
    <p:sldId id="501" r:id="rId16"/>
    <p:sldId id="502" r:id="rId17"/>
    <p:sldId id="1766" r:id="rId18"/>
    <p:sldId id="498" r:id="rId19"/>
    <p:sldId id="504" r:id="rId20"/>
    <p:sldId id="505" r:id="rId21"/>
    <p:sldId id="506" r:id="rId22"/>
    <p:sldId id="404" r:id="rId23"/>
    <p:sldId id="470" r:id="rId24"/>
    <p:sldId id="408" r:id="rId25"/>
    <p:sldId id="507" r:id="rId26"/>
    <p:sldId id="474" r:id="rId27"/>
    <p:sldId id="508" r:id="rId28"/>
    <p:sldId id="471" r:id="rId29"/>
    <p:sldId id="1765" r:id="rId30"/>
    <p:sldId id="1767" r:id="rId31"/>
    <p:sldId id="1768" r:id="rId32"/>
    <p:sldId id="412" r:id="rId33"/>
    <p:sldId id="413" r:id="rId34"/>
    <p:sldId id="472" r:id="rId35"/>
    <p:sldId id="473" r:id="rId36"/>
    <p:sldId id="416" r:id="rId37"/>
    <p:sldId id="420" r:id="rId38"/>
    <p:sldId id="421" r:id="rId39"/>
    <p:sldId id="1770" r:id="rId40"/>
    <p:sldId id="425" r:id="rId41"/>
    <p:sldId id="509" r:id="rId42"/>
    <p:sldId id="415" r:id="rId43"/>
    <p:sldId id="510" r:id="rId44"/>
    <p:sldId id="513" r:id="rId45"/>
    <p:sldId id="512" r:id="rId46"/>
    <p:sldId id="1761" r:id="rId47"/>
    <p:sldId id="1762" r:id="rId48"/>
    <p:sldId id="1763" r:id="rId49"/>
    <p:sldId id="1764" r:id="rId50"/>
    <p:sldId id="475"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7" autoAdjust="0"/>
    <p:restoredTop sz="88328" autoAdjust="0"/>
  </p:normalViewPr>
  <p:slideViewPr>
    <p:cSldViewPr>
      <p:cViewPr varScale="1">
        <p:scale>
          <a:sx n="110" d="100"/>
          <a:sy n="110" d="100"/>
        </p:scale>
        <p:origin x="184"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summary, skip-gram trains a probabilistic classifier that, given a test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its context window of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words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of the target word with each context word. We could thus compute this probability if only we had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now</a:t>
            </a:r>
            <a:r>
              <a:rPr lang="en-US" baseline="0" dirty="0" smtClean="0"/>
              <a:t> we have a way of computing the probability of p(+ | t, c), he probability that c </a:t>
            </a:r>
            <a:r>
              <a:rPr lang="en-US" sz="1200" kern="1200" dirty="0" smtClean="0">
                <a:solidFill>
                  <a:schemeClr val="tx1"/>
                </a:solidFill>
                <a:effectLst/>
                <a:latin typeface="+mn-lt"/>
                <a:ea typeface="+mn-ea"/>
                <a:cs typeface="+mn-cs"/>
              </a:rPr>
              <a:t>is a real context word for t.  BUT,</a:t>
            </a:r>
            <a:r>
              <a:rPr lang="en-US" sz="1200" kern="1200" baseline="0" dirty="0" smtClean="0">
                <a:solidFill>
                  <a:schemeClr val="tx1"/>
                </a:solidFill>
                <a:effectLst/>
                <a:latin typeface="+mn-lt"/>
                <a:ea typeface="+mn-ea"/>
                <a:cs typeface="+mn-cs"/>
              </a:rPr>
              <a:t> we need </a:t>
            </a:r>
            <a:r>
              <a:rPr lang="en-US" sz="1200" kern="1200" baseline="0" dirty="0" err="1" smtClean="0">
                <a:solidFill>
                  <a:schemeClr val="tx1"/>
                </a:solidFill>
                <a:effectLst/>
                <a:latin typeface="+mn-lt"/>
                <a:ea typeface="+mn-ea"/>
                <a:cs typeface="+mn-cs"/>
              </a:rPr>
              <a:t>embeddings</a:t>
            </a:r>
            <a:r>
              <a:rPr lang="en-US" sz="1200" kern="1200" baseline="0" dirty="0" smtClean="0">
                <a:solidFill>
                  <a:schemeClr val="tx1"/>
                </a:solidFill>
                <a:effectLst/>
                <a:latin typeface="+mn-lt"/>
                <a:ea typeface="+mn-ea"/>
                <a:cs typeface="+mn-cs"/>
              </a:rPr>
              <a:t> for t and c to do it.</a:t>
            </a:r>
            <a:endParaRPr lang="mr-IN"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noise words are chosen according to their weighted unigram frequency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α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where α is a weight. If we were sampling according to unweighted </a:t>
            </a:r>
            <a:r>
              <a:rPr lang="en-US" sz="1200" kern="1200" dirty="0" err="1" smtClean="0">
                <a:solidFill>
                  <a:schemeClr val="tx1"/>
                </a:solidFill>
                <a:effectLst/>
                <a:latin typeface="+mn-lt"/>
                <a:ea typeface="+mn-ea"/>
                <a:cs typeface="+mn-cs"/>
              </a:rPr>
              <a:t>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quency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it would mean that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the</a:t>
            </a:r>
            <a:r>
              <a:rPr lang="en-US" sz="1200" kern="1200" dirty="0" smtClean="0">
                <a:solidFill>
                  <a:schemeClr val="tx1"/>
                </a:solidFill>
                <a:effectLst/>
                <a:latin typeface="+mn-lt"/>
                <a:ea typeface="+mn-ea"/>
                <a:cs typeface="+mn-cs"/>
              </a:rPr>
              <a:t>”) we would choose the word </a:t>
            </a:r>
            <a:r>
              <a:rPr lang="en-US" sz="1200" i="1"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as a noise word,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we would </a:t>
            </a:r>
            <a:endParaRPr lang="en-US" dirty="0" smtClean="0"/>
          </a:p>
          <a:p>
            <a:r>
              <a:rPr lang="en-US" sz="1200" kern="1200" dirty="0" smtClean="0">
                <a:solidFill>
                  <a:schemeClr val="tx1"/>
                </a:solidFill>
                <a:effectLst/>
                <a:latin typeface="+mn-lt"/>
                <a:ea typeface="+mn-ea"/>
                <a:cs typeface="+mn-cs"/>
              </a:rPr>
              <a:t>choose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and so on. But in practice it is common to set α = .75, i.e. use the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weighting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^.75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the set of positive and negative training instances, and an initial set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the goal of the learning algorithm is to adjust those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such that we </a:t>
            </a:r>
            <a:endParaRPr lang="en-US" dirty="0" smtClean="0"/>
          </a:p>
          <a:p>
            <a:r>
              <a:rPr lang="en-US" sz="1200" kern="1200" dirty="0" smtClean="0">
                <a:solidFill>
                  <a:schemeClr val="tx1"/>
                </a:solidFill>
                <a:effectLst/>
                <a:latin typeface="+mn-lt"/>
                <a:ea typeface="+mn-ea"/>
                <a:cs typeface="+mn-cs"/>
              </a:rPr>
              <a:t>• Maximize the similarity of the target word, context word pairs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drawn from the positive examples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Minimize the similarity of the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pairs drawn from the negative examples.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then use stochastic gradient descent to train to this objective, iteratively modifying the parameters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each context word or noise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in the vocabulary) to maximize the objective.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learning algorithm starts with randomly initialized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matrices, and then walks through the training corpus using gradient descent to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so as to maximize the objective in Eq. 6.34. Thus the matrices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function as the parameters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that logistic regression is tuning. </a:t>
            </a:r>
            <a:endParaRPr lang="en-US" dirty="0" smtClean="0"/>
          </a:p>
          <a:p>
            <a:endParaRPr lang="en-US" dirty="0" smtClean="0"/>
          </a:p>
          <a:p>
            <a:r>
              <a:rPr lang="en-US" sz="1200" kern="1200" dirty="0" smtClean="0">
                <a:solidFill>
                  <a:schemeClr val="tx1"/>
                </a:solidFill>
                <a:effectLst/>
                <a:latin typeface="+mn-lt"/>
                <a:ea typeface="+mn-ea"/>
                <a:cs typeface="+mn-cs"/>
              </a:rPr>
              <a:t>Once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learned, we’ll have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 We can choose to throw away the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matrix and just keep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in which case each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be represented by the vector </a:t>
            </a:r>
            <a:r>
              <a:rPr lang="en-US" sz="1200" i="1"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Alternatively we can add the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using the summed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as the new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or we can concatenate them into an embedding of dimensionality 2</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 </a:t>
            </a:r>
            <a:r>
              <a:rPr lang="en-US" sz="1200" kern="1200" dirty="0" err="1" smtClean="0">
                <a:solidFill>
                  <a:schemeClr val="tx1"/>
                </a:solidFill>
                <a:effectLst/>
                <a:latin typeface="+mn-lt"/>
                <a:ea typeface="+mn-ea"/>
                <a:cs typeface="+mn-cs"/>
              </a:rPr>
              <a:t>lational</a:t>
            </a:r>
            <a:r>
              <a:rPr lang="en-US" sz="1200" kern="1200" dirty="0" smtClean="0">
                <a:solidFill>
                  <a:schemeClr val="tx1"/>
                </a:solidFill>
                <a:effectLst/>
                <a:latin typeface="+mn-lt"/>
                <a:ea typeface="+mn-ea"/>
                <a:cs typeface="+mn-cs"/>
              </a:rPr>
              <a:t>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intuition of word2vec is that instead of counting how often each word w </a:t>
            </a:r>
            <a:r>
              <a:rPr lang="en-US" sz="1200" kern="1200" dirty="0" err="1" smtClean="0">
                <a:solidFill>
                  <a:schemeClr val="tx1"/>
                </a:solidFill>
                <a:effectLst/>
                <a:latin typeface="+mn-lt"/>
                <a:ea typeface="+mn-ea"/>
                <a:cs typeface="+mn-cs"/>
              </a:rPr>
              <a:t>oc</a:t>
            </a:r>
            <a:r>
              <a:rPr lang="en-US" sz="1200" kern="1200" dirty="0" smtClean="0">
                <a:solidFill>
                  <a:schemeClr val="tx1"/>
                </a:solidFill>
                <a:effectLst/>
                <a:latin typeface="+mn-lt"/>
                <a:ea typeface="+mn-ea"/>
                <a:cs typeface="+mn-cs"/>
              </a:rPr>
              <a:t>- curs near, say,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we’ll instead train a classifier on a binary prediction task: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 don’t actually care about this prediction task; instead we’ll take the learned classifier </a:t>
            </a:r>
            <a:r>
              <a:rPr lang="en-US" sz="1200" i="1" kern="1200" dirty="0" smtClean="0">
                <a:solidFill>
                  <a:schemeClr val="tx1"/>
                </a:solidFill>
                <a:effectLst/>
                <a:latin typeface="+mn-lt"/>
                <a:ea typeface="+mn-ea"/>
                <a:cs typeface="+mn-cs"/>
              </a:rPr>
              <a:t>weights </a:t>
            </a:r>
            <a:r>
              <a:rPr lang="en-US" sz="1200" kern="1200" dirty="0" smtClean="0">
                <a:solidFill>
                  <a:schemeClr val="tx1"/>
                </a:solidFill>
                <a:effectLst/>
                <a:latin typeface="+mn-lt"/>
                <a:ea typeface="+mn-ea"/>
                <a:cs typeface="+mn-cs"/>
              </a:rPr>
              <a:t>as the word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idea was first proposed in the task of neural language modeling, when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et al. (2003) and </a:t>
            </a:r>
            <a:r>
              <a:rPr lang="en-US" sz="1200" kern="1200" dirty="0" err="1" smtClean="0">
                <a:solidFill>
                  <a:schemeClr val="tx1"/>
                </a:solidFill>
                <a:effectLst/>
                <a:latin typeface="+mn-lt"/>
                <a:ea typeface="+mn-ea"/>
                <a:cs typeface="+mn-cs"/>
              </a:rPr>
              <a:t>Collobert</a:t>
            </a:r>
            <a:r>
              <a:rPr lang="en-US" sz="1200" kern="1200" dirty="0" smtClean="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smtClean="0"/>
          </a:p>
          <a:p>
            <a:r>
              <a:rPr lang="en-US" sz="1200" kern="1200" dirty="0" smtClean="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that occurs near the target word </a:t>
            </a:r>
            <a:r>
              <a:rPr lang="en-US" sz="1200" i="1" kern="1200" dirty="0" smtClean="0">
                <a:solidFill>
                  <a:schemeClr val="tx1"/>
                </a:solidFill>
                <a:effectLst/>
                <a:latin typeface="+mn-lt"/>
                <a:ea typeface="+mn-ea"/>
                <a:cs typeface="+mn-cs"/>
              </a:rPr>
              <a:t>apricot </a:t>
            </a:r>
            <a:r>
              <a:rPr lang="en-US" sz="1200" kern="1200" dirty="0" smtClean="0">
                <a:solidFill>
                  <a:schemeClr val="tx1"/>
                </a:solidFill>
                <a:effectLst/>
                <a:latin typeface="+mn-lt"/>
                <a:ea typeface="+mn-ea"/>
                <a:cs typeface="+mn-cs"/>
              </a:rPr>
              <a:t>acts as gold ‘correct answer’ to the question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This avoids the need for any sort of hand-labeled supervision signal.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 = target, c</a:t>
            </a:r>
            <a:r>
              <a:rPr lang="en-US" baseline="0" dirty="0" smtClean="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goal is to train a classifier such that, given a tuple (</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of a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paired with a candidate context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example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or perhaps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it will return the probability that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real context word (true for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false for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i="1"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just 1 minus that.</a:t>
            </a:r>
            <a:r>
              <a:rPr lang="en-US" sz="1200" kern="1200" baseline="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 1−</a:t>
            </a:r>
            <a:r>
              <a:rPr lang="mr-IN" sz="1200" i="1" kern="1200" dirty="0"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 target, c</a:t>
            </a:r>
            <a:r>
              <a:rPr lang="en-US" baseline="0" dirty="0" smtClean="0"/>
              <a:t> = context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does the classifier compute the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smtClean="0">
                <a:solidFill>
                  <a:schemeClr val="tx1"/>
                </a:solidFill>
                <a:effectLst/>
                <a:latin typeface="+mn-lt"/>
                <a:ea typeface="+mn-ea"/>
                <a:cs typeface="+mn-cs"/>
              </a:rPr>
              <a:t>Similarity</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i="1"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course, the dot product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probability, it’s just a number ranging from 0 to ∞.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sigmoid function just returns a number between 0 and 1, so to make it a </a:t>
            </a:r>
            <a:r>
              <a:rPr lang="en-US" sz="1200" kern="1200" dirty="0" err="1" smtClean="0">
                <a:solidFill>
                  <a:schemeClr val="tx1"/>
                </a:solidFill>
                <a:effectLst/>
                <a:latin typeface="+mn-lt"/>
                <a:ea typeface="+mn-ea"/>
                <a:cs typeface="+mn-cs"/>
              </a:rPr>
              <a:t>proba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bility</a:t>
            </a:r>
            <a:r>
              <a:rPr lang="en-US" sz="1200" kern="1200" dirty="0" smtClean="0">
                <a:solidFill>
                  <a:schemeClr val="tx1"/>
                </a:solidFill>
                <a:effectLst/>
                <a:latin typeface="+mn-lt"/>
                <a:ea typeface="+mn-ea"/>
                <a:cs typeface="+mn-cs"/>
              </a:rPr>
              <a:t> we’ll need to make sure that the total probability of the two possible events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being a context word, 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not being a context word) sum to 1.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5616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thus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483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2/11/19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2/11/19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2/11/19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2/11/19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tif"/><Relationship Id="rId8" Type="http://schemas.openxmlformats.org/officeDocument/2006/relationships/image" Target="../media/image31.tif"/><Relationship Id="rId1" Type="http://schemas.openxmlformats.org/officeDocument/2006/relationships/slideLayout" Target="../slideLayouts/slideLayout10.xml"/><Relationship Id="rId2"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xml.rels><?xml version="1.0" encoding="UTF-8" standalone="yes"?>
<Relationships xmlns="http://schemas.openxmlformats.org/package/2006/relationships"><Relationship Id="rId3" Type="http://schemas.openxmlformats.org/officeDocument/2006/relationships/hyperlink" Target="http://www.fasttext.cc/" TargetMode="External"/><Relationship Id="rId4" Type="http://schemas.openxmlformats.org/officeDocument/2006/relationships/hyperlink" Target="http://nlp.stanford.edu/projects/glove/" TargetMode="External"/><Relationship Id="rId5" Type="http://schemas.openxmlformats.org/officeDocument/2006/relationships/image" Target="../media/image1.png"/><Relationship Id="rId6" Type="http://schemas.openxmlformats.org/officeDocument/2006/relationships/image" Target="../media/image2.tiff"/><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https://code.google.com/archive/p/word2vec/"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Processing</a:t>
            </a:r>
          </a:p>
          <a:p>
            <a:endParaRPr lang="en-US" sz="3200" dirty="0"/>
          </a:p>
        </p:txBody>
      </p:sp>
      <p:sp>
        <p:nvSpPr>
          <p:cNvPr id="7" name="TextBox 6"/>
          <p:cNvSpPr txBox="1"/>
          <p:nvPr/>
        </p:nvSpPr>
        <p:spPr>
          <a:xfrm>
            <a:off x="1600200" y="3307181"/>
            <a:ext cx="7205398" cy="1323439"/>
          </a:xfrm>
          <a:prstGeom prst="rect">
            <a:avLst/>
          </a:prstGeom>
          <a:noFill/>
        </p:spPr>
        <p:txBody>
          <a:bodyPr wrap="square" rtlCol="0">
            <a:spAutoFit/>
          </a:bodyPr>
          <a:lstStyle/>
          <a:p>
            <a:r>
              <a:rPr lang="en-US" sz="4000" dirty="0">
                <a:solidFill>
                  <a:srgbClr val="C00000"/>
                </a:solidFill>
              </a:rPr>
              <a:t>Chapter 6:</a:t>
            </a:r>
          </a:p>
          <a:p>
            <a:r>
              <a:rPr lang="en-US" sz="4000" dirty="0">
                <a:solidFill>
                  <a:srgbClr val="C00000"/>
                </a:solidFill>
              </a:rPr>
              <a:t>Vector Semantics, Part II</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627412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a16="http://schemas.microsoft.com/office/drawing/2014/main" xmlns=""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err="1"/>
              <a:t>Asssume</a:t>
            </a:r>
            <a:r>
              <a:rPr lang="en-US" sz="2800" dirty="0"/>
              <a:t> context words are those in +/- 2 word window</a:t>
            </a:r>
          </a:p>
        </p:txBody>
      </p:sp>
    </p:spTree>
    <p:extLst>
      <p:ext uri="{BB962C8B-B14F-4D97-AF65-F5344CB8AC3E}">
        <p14:creationId xmlns:p14="http://schemas.microsoft.com/office/powerpoint/2010/main" val="1298500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156903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FF5E4F3A-A530-C44F-941F-6816ADC957BE}"/>
                  </a:ext>
                </a:extLst>
              </p:cNvPr>
              <p:cNvSpPr>
                <a:spLocks noGrp="1"/>
              </p:cNvSpPr>
              <p:nvPr>
                <p:ph idx="1"/>
              </p:nvPr>
            </p:nvSpPr>
            <p:spPr/>
            <p:txBody>
              <a:bodyPr>
                <a:normAutofit/>
              </a:bodyPr>
              <a:lstStyle/>
              <a:p>
                <a:r>
                  <a:rPr lang="en-US" sz="3200" dirty="0" smtClean="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smtClean="0"/>
                  <a:t>t</a:t>
                </a:r>
                <a:r>
                  <a:rPr lang="en-US" sz="2800" baseline="-25000" dirty="0" smtClean="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xmlns=""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xmlns=""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xmlns=""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xmlns=""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xmlns=""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732687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xmlns=""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xmlns=""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1448139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back up</a:t>
            </a:r>
            <a:endParaRPr lang="en-US" dirty="0"/>
          </a:p>
        </p:txBody>
      </p:sp>
      <p:sp>
        <p:nvSpPr>
          <p:cNvPr id="3" name="Content Placeholder 2"/>
          <p:cNvSpPr>
            <a:spLocks noGrp="1"/>
          </p:cNvSpPr>
          <p:nvPr>
            <p:ph idx="1"/>
          </p:nvPr>
        </p:nvSpPr>
        <p:spPr/>
        <p:txBody>
          <a:bodyPr>
            <a:noAutofit/>
          </a:bodyPr>
          <a:lstStyle/>
          <a:p>
            <a:r>
              <a:rPr lang="en-US" sz="2400" dirty="0" smtClean="0"/>
              <a:t>Now we </a:t>
            </a:r>
            <a:r>
              <a:rPr lang="en-US" sz="2400" dirty="0"/>
              <a:t>have a way of computing the probability of p(+ | t, c), </a:t>
            </a:r>
            <a:r>
              <a:rPr lang="en-US" sz="2400" dirty="0" smtClean="0"/>
              <a:t>which is the </a:t>
            </a:r>
            <a:r>
              <a:rPr lang="en-US" sz="2400" dirty="0"/>
              <a:t>probability that c </a:t>
            </a:r>
            <a:r>
              <a:rPr lang="en-US" sz="2400" dirty="0">
                <a:solidFill>
                  <a:schemeClr val="tx1"/>
                </a:solidFill>
              </a:rPr>
              <a:t>is a real context word for t.  </a:t>
            </a:r>
            <a:endParaRPr lang="en-US" sz="2400" dirty="0" smtClean="0">
              <a:solidFill>
                <a:schemeClr val="tx1"/>
              </a:solidFill>
            </a:endParaRPr>
          </a:p>
          <a:p>
            <a:r>
              <a:rPr lang="en-US" sz="2400" dirty="0" smtClean="0">
                <a:solidFill>
                  <a:schemeClr val="tx1"/>
                </a:solidFill>
              </a:rPr>
              <a:t>BUT</a:t>
            </a:r>
            <a:r>
              <a:rPr lang="en-US" sz="2400" dirty="0">
                <a:solidFill>
                  <a:schemeClr val="tx1"/>
                </a:solidFill>
              </a:rPr>
              <a:t>, we need </a:t>
            </a:r>
            <a:r>
              <a:rPr lang="en-US" sz="2400" dirty="0" err="1">
                <a:solidFill>
                  <a:schemeClr val="tx1"/>
                </a:solidFill>
              </a:rPr>
              <a:t>embeddings</a:t>
            </a:r>
            <a:r>
              <a:rPr lang="en-US" sz="2400" dirty="0">
                <a:solidFill>
                  <a:schemeClr val="tx1"/>
                </a:solidFill>
              </a:rPr>
              <a:t> for </a:t>
            </a:r>
            <a:r>
              <a:rPr lang="en-US" sz="2400" b="1" dirty="0">
                <a:solidFill>
                  <a:schemeClr val="tx1"/>
                </a:solidFill>
              </a:rPr>
              <a:t>t</a:t>
            </a:r>
            <a:r>
              <a:rPr lang="en-US" sz="2400" dirty="0">
                <a:solidFill>
                  <a:schemeClr val="tx1"/>
                </a:solidFill>
              </a:rPr>
              <a:t> and </a:t>
            </a:r>
            <a:r>
              <a:rPr lang="en-US" sz="2400" b="1" dirty="0">
                <a:solidFill>
                  <a:schemeClr val="tx1"/>
                </a:solidFill>
              </a:rPr>
              <a:t>c</a:t>
            </a:r>
            <a:r>
              <a:rPr lang="en-US" sz="2400" dirty="0">
                <a:solidFill>
                  <a:schemeClr val="tx1"/>
                </a:solidFill>
              </a:rPr>
              <a:t> to do it</a:t>
            </a:r>
            <a:r>
              <a:rPr lang="en-US" sz="2400" dirty="0" smtClean="0">
                <a:solidFill>
                  <a:schemeClr val="tx1"/>
                </a:solidFill>
              </a:rPr>
              <a:t>.</a:t>
            </a:r>
          </a:p>
          <a:p>
            <a:r>
              <a:rPr lang="en-US" sz="2400" dirty="0" smtClean="0">
                <a:solidFill>
                  <a:schemeClr val="tx1"/>
                </a:solidFill>
              </a:rPr>
              <a:t>Where do we get those </a:t>
            </a:r>
            <a:r>
              <a:rPr lang="en-US" sz="2400" dirty="0" err="1" smtClean="0">
                <a:solidFill>
                  <a:schemeClr val="tx1"/>
                </a:solidFill>
              </a:rPr>
              <a:t>embeddings</a:t>
            </a:r>
            <a:r>
              <a:rPr lang="en-US" sz="2400" dirty="0" smtClean="0">
                <a:solidFill>
                  <a:schemeClr val="tx1"/>
                </a:solidFill>
              </a:rPr>
              <a:t>?</a:t>
            </a:r>
          </a:p>
          <a:p>
            <a:r>
              <a:rPr lang="en-US" sz="2400" dirty="0" smtClean="0">
                <a:solidFill>
                  <a:schemeClr val="tx1"/>
                </a:solidFill>
              </a:rPr>
              <a:t>Word2vec learns them automatically!  </a:t>
            </a:r>
          </a:p>
          <a:p>
            <a:r>
              <a:rPr lang="en-US" sz="2400" dirty="0" smtClean="0">
                <a:solidFill>
                  <a:schemeClr val="tx1"/>
                </a:solidFill>
              </a:rPr>
              <a:t>It </a:t>
            </a:r>
            <a:r>
              <a:rPr lang="en-US" sz="2400" dirty="0" smtClean="0"/>
              <a:t>starts </a:t>
            </a:r>
            <a:r>
              <a:rPr lang="en-US" sz="2400" dirty="0"/>
              <a:t>with an initial set of embedding vectors and then iteratively shifting the embedding of each word </a:t>
            </a:r>
            <a:r>
              <a:rPr lang="en-US" sz="2400" i="1" dirty="0"/>
              <a:t>w </a:t>
            </a:r>
            <a:r>
              <a:rPr lang="en-US" sz="2400" dirty="0"/>
              <a:t>to be more like the </a:t>
            </a:r>
            <a:r>
              <a:rPr lang="en-US" sz="2400" dirty="0" err="1" smtClean="0"/>
              <a:t>embeddings</a:t>
            </a:r>
            <a:r>
              <a:rPr lang="en-US" sz="2400" dirty="0" smtClean="0"/>
              <a:t> </a:t>
            </a:r>
            <a:r>
              <a:rPr lang="en-US" sz="2400" dirty="0"/>
              <a:t>of words that occur nearby in texts, and less like the </a:t>
            </a:r>
            <a:r>
              <a:rPr lang="en-US" sz="2400" dirty="0" err="1"/>
              <a:t>embeddings</a:t>
            </a:r>
            <a:r>
              <a:rPr lang="en-US" sz="2400" dirty="0"/>
              <a:t> of words that don’t occur nearby. </a:t>
            </a:r>
            <a:endParaRPr lang="en-US" sz="2400" dirty="0"/>
          </a:p>
          <a:p>
            <a:endParaRPr lang="mr-IN" sz="2400" dirty="0"/>
          </a:p>
          <a:p>
            <a:endParaRPr lang="en-US" sz="2400" dirty="0"/>
          </a:p>
        </p:txBody>
      </p:sp>
    </p:spTree>
    <p:extLst>
      <p:ext uri="{BB962C8B-B14F-4D97-AF65-F5344CB8AC3E}">
        <p14:creationId xmlns:p14="http://schemas.microsoft.com/office/powerpoint/2010/main" val="187533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smtClean="0"/>
              <a:t>Assume </a:t>
            </a:r>
            <a:r>
              <a:rPr lang="en-US" sz="3200" dirty="0"/>
              <a:t>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18</a:t>
            </a:fld>
            <a:endParaRPr lang="en-US"/>
          </a:p>
        </p:txBody>
      </p:sp>
    </p:spTree>
    <p:extLst>
      <p:ext uri="{BB962C8B-B14F-4D97-AF65-F5344CB8AC3E}">
        <p14:creationId xmlns:p14="http://schemas.microsoft.com/office/powerpoint/2010/main" val="2530727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19</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xmlns="" id="{BB9DAFE1-71BD-6648-84D9-27905691965A}"/>
              </a:ext>
            </a:extLst>
          </p:cNvPr>
          <p:cNvSpPr txBox="1"/>
          <p:nvPr/>
        </p:nvSpPr>
        <p:spPr>
          <a:xfrm>
            <a:off x="4531369" y="4121063"/>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016240" cy="1084996"/>
          </a:xfrm>
        </p:spPr>
        <p:txBody>
          <a:bodyPr>
            <a:normAutofit fontScale="90000"/>
          </a:bodyPr>
          <a:lstStyle/>
          <a:p>
            <a:r>
              <a:rPr lang="en-US" dirty="0" err="1"/>
              <a:t>Tf-idf</a:t>
            </a:r>
            <a:r>
              <a:rPr lang="en-US" dirty="0"/>
              <a:t> and PPMI are </a:t>
            </a:r>
            <a:br>
              <a:rPr lang="en-US" dirty="0"/>
            </a:br>
            <a:r>
              <a:rPr lang="en-US" dirty="0"/>
              <a:t>sparse representations</a:t>
            </a:r>
          </a:p>
        </p:txBody>
      </p:sp>
      <p:sp>
        <p:nvSpPr>
          <p:cNvPr id="3" name="Content Placeholder 2"/>
          <p:cNvSpPr>
            <a:spLocks noGrp="1"/>
          </p:cNvSpPr>
          <p:nvPr>
            <p:ph idx="1"/>
          </p:nvPr>
        </p:nvSpPr>
        <p:spPr/>
        <p:txBody>
          <a:bodyPr>
            <a:normAutofit/>
          </a:bodyPr>
          <a:lstStyle/>
          <a:p>
            <a:r>
              <a:rPr lang="en-US" sz="4800" dirty="0" err="1"/>
              <a:t>tf-idf</a:t>
            </a:r>
            <a:r>
              <a:rPr lang="en-US" sz="4800" dirty="0"/>
              <a:t> and PPMI vectors are</a:t>
            </a:r>
          </a:p>
          <a:p>
            <a:pPr lvl="1"/>
            <a:r>
              <a:rPr lang="en-US" sz="3600" b="1" dirty="0"/>
              <a:t>long</a:t>
            </a:r>
            <a:r>
              <a:rPr lang="en-US" sz="3600" dirty="0"/>
              <a:t> (length |V|= 20,000 to 50,000)</a:t>
            </a:r>
          </a:p>
          <a:p>
            <a:pPr lvl="1"/>
            <a:r>
              <a:rPr lang="en-US" sz="3600" b="1" dirty="0"/>
              <a:t>sparse </a:t>
            </a:r>
            <a:r>
              <a:rPr lang="en-US" sz="3600" dirty="0"/>
              <a:t>(most elements are zero)</a:t>
            </a:r>
          </a:p>
        </p:txBody>
      </p:sp>
    </p:spTree>
    <p:extLst>
      <p:ext uri="{BB962C8B-B14F-4D97-AF65-F5344CB8AC3E}">
        <p14:creationId xmlns:p14="http://schemas.microsoft.com/office/powerpoint/2010/main" val="1869256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20</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xmlns=""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xmlns=""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5BD92-E14C-CD40-B489-9A25858FF31B}"/>
              </a:ext>
            </a:extLst>
          </p:cNvPr>
          <p:cNvSpPr>
            <a:spLocks noGrp="1"/>
          </p:cNvSpPr>
          <p:nvPr>
            <p:ph type="title"/>
          </p:nvPr>
        </p:nvSpPr>
        <p:spPr>
          <a:xfrm>
            <a:off x="822960" y="286605"/>
            <a:ext cx="7543800" cy="932596"/>
          </a:xfrm>
        </p:spPr>
        <p:txBody>
          <a:bodyPr/>
          <a:lstStyle/>
          <a:p>
            <a:r>
              <a:rPr lang="en-US" dirty="0"/>
              <a:t>Choosing noise words</a:t>
            </a:r>
          </a:p>
        </p:txBody>
      </p:sp>
      <p:sp>
        <p:nvSpPr>
          <p:cNvPr id="3" name="Content Placeholder 2">
            <a:extLst>
              <a:ext uri="{FF2B5EF4-FFF2-40B4-BE49-F238E27FC236}">
                <a16:creationId xmlns:a16="http://schemas.microsoft.com/office/drawing/2014/main" xmlns="" id="{90B28E31-57AF-2B4F-8897-1D61143347A1}"/>
              </a:ext>
            </a:extLst>
          </p:cNvPr>
          <p:cNvSpPr>
            <a:spLocks noGrp="1"/>
          </p:cNvSpPr>
          <p:nvPr>
            <p:ph idx="1"/>
          </p:nvPr>
        </p:nvSpPr>
        <p:spPr>
          <a:xfrm>
            <a:off x="914400" y="1750931"/>
            <a:ext cx="7543801" cy="4023360"/>
          </a:xfrm>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xmlns="" id="{81C81F38-C70B-9541-B5D3-1BA59515CED4}"/>
              </a:ext>
            </a:extLst>
          </p:cNvPr>
          <p:cNvPicPr>
            <a:picLocks noChangeAspect="1"/>
          </p:cNvPicPr>
          <p:nvPr/>
        </p:nvPicPr>
        <p:blipFill>
          <a:blip r:embed="rId3"/>
          <a:stretch>
            <a:fillRect/>
          </a:stretch>
        </p:blipFill>
        <p:spPr>
          <a:xfrm>
            <a:off x="2590800" y="2647565"/>
            <a:ext cx="3577281" cy="1225550"/>
          </a:xfrm>
          <a:prstGeom prst="rect">
            <a:avLst/>
          </a:prstGeom>
        </p:spPr>
      </p:pic>
      <p:pic>
        <p:nvPicPr>
          <p:cNvPr id="5" name="Picture 4">
            <a:extLst>
              <a:ext uri="{FF2B5EF4-FFF2-40B4-BE49-F238E27FC236}">
                <a16:creationId xmlns:a16="http://schemas.microsoft.com/office/drawing/2014/main" xmlns=""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128047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2/11/19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24</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205BA-0E29-0C4F-9164-9FEF62A409CA}"/>
              </a:ext>
            </a:extLst>
          </p:cNvPr>
          <p:cNvSpPr>
            <a:spLocks noGrp="1"/>
          </p:cNvSpPr>
          <p:nvPr>
            <p:ph type="title"/>
          </p:nvPr>
        </p:nvSpPr>
        <p:spPr/>
        <p:txBody>
          <a:bodyPr/>
          <a:lstStyle/>
          <a:p>
            <a:r>
              <a:rPr lang="en-US" dirty="0"/>
              <a:t>Focusing on one target word t:</a:t>
            </a:r>
          </a:p>
        </p:txBody>
      </p:sp>
      <p:pic>
        <p:nvPicPr>
          <p:cNvPr id="4" name="Picture 3">
            <a:extLst>
              <a:ext uri="{FF2B5EF4-FFF2-40B4-BE49-F238E27FC236}">
                <a16:creationId xmlns:a16="http://schemas.microsoft.com/office/drawing/2014/main" xmlns="" id="{EF01C6EE-7383-9347-A64E-8AE159FFEF9C}"/>
              </a:ext>
            </a:extLst>
          </p:cNvPr>
          <p:cNvPicPr>
            <a:picLocks noChangeAspect="1"/>
          </p:cNvPicPr>
          <p:nvPr/>
        </p:nvPicPr>
        <p:blipFill>
          <a:blip r:embed="rId3"/>
          <a:stretch>
            <a:fillRect/>
          </a:stretch>
        </p:blipFill>
        <p:spPr>
          <a:xfrm>
            <a:off x="1234125" y="2666999"/>
            <a:ext cx="6143135" cy="3310467"/>
          </a:xfrm>
          <a:prstGeom prst="rect">
            <a:avLst/>
          </a:prstGeom>
        </p:spPr>
      </p:pic>
    </p:spTree>
    <p:extLst>
      <p:ext uri="{BB962C8B-B14F-4D97-AF65-F5344CB8AC3E}">
        <p14:creationId xmlns:p14="http://schemas.microsoft.com/office/powerpoint/2010/main" val="21584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xmlns=""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xmlns=""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imposed, believed, requested,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dirty="0"/>
              <a:t>Alternative: dense vectors</a:t>
            </a:r>
          </a:p>
        </p:txBody>
      </p:sp>
      <p:sp>
        <p:nvSpPr>
          <p:cNvPr id="3" name="Content Placeholder 2"/>
          <p:cNvSpPr>
            <a:spLocks noGrp="1"/>
          </p:cNvSpPr>
          <p:nvPr>
            <p:ph idx="1"/>
          </p:nvPr>
        </p:nvSpPr>
        <p:spPr>
          <a:xfrm>
            <a:off x="1219200" y="2362200"/>
            <a:ext cx="7620000" cy="2895600"/>
          </a:xfrm>
        </p:spPr>
        <p:txBody>
          <a:bodyPr>
            <a:normAutofit/>
          </a:bodyPr>
          <a:lstStyle/>
          <a:p>
            <a:r>
              <a:rPr lang="en-US" sz="4000" dirty="0"/>
              <a:t>vectors which are</a:t>
            </a:r>
          </a:p>
          <a:p>
            <a:pPr lvl="1"/>
            <a:r>
              <a:rPr lang="en-US" sz="2800" b="1" dirty="0"/>
              <a:t>short</a:t>
            </a:r>
            <a:r>
              <a:rPr lang="en-US" sz="2800" dirty="0"/>
              <a:t> (length 50-1000)</a:t>
            </a:r>
          </a:p>
          <a:p>
            <a:pPr lvl="1"/>
            <a:r>
              <a:rPr lang="en-US" sz="2800" b="1" dirty="0"/>
              <a:t>dense</a:t>
            </a:r>
            <a:r>
              <a:rPr lang="en-US" sz="2800" dirty="0"/>
              <a:t> (most elements are non-zero)</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a:t>
            </a:fld>
            <a:endParaRPr lang="en-US" dirty="0"/>
          </a:p>
        </p:txBody>
      </p:sp>
    </p:spTree>
    <p:extLst>
      <p:ext uri="{BB962C8B-B14F-4D97-AF65-F5344CB8AC3E}">
        <p14:creationId xmlns:p14="http://schemas.microsoft.com/office/powerpoint/2010/main" val="638788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Intrinsic </a:t>
            </a:r>
            <a:r>
              <a:rPr lang="en-US" dirty="0" err="1" smtClean="0"/>
              <a:t>evalation</a:t>
            </a:r>
            <a:endParaRPr lang="en-US" dirty="0"/>
          </a:p>
        </p:txBody>
      </p:sp>
    </p:spTree>
    <p:extLst>
      <p:ext uri="{BB962C8B-B14F-4D97-AF65-F5344CB8AC3E}">
        <p14:creationId xmlns:p14="http://schemas.microsoft.com/office/powerpoint/2010/main" val="147957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Compute correlation</a:t>
            </a:r>
            <a:endParaRPr lang="en-US" dirty="0"/>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32</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xmlns=""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endParaRPr lang="en-US" dirty="0"/>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37</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304800" y="2057400"/>
            <a:ext cx="8839200" cy="4572000"/>
          </a:xfrm>
        </p:spPr>
        <p:txBody>
          <a:bodyPr>
            <a:normAutofit lnSpcReduction="10000"/>
          </a:bodyPr>
          <a:lstStyle/>
          <a:p>
            <a:r>
              <a:rPr lang="en-US" sz="3200" dirty="0"/>
              <a:t>Why dense vectors?</a:t>
            </a:r>
          </a:p>
          <a:p>
            <a:pPr lvl="1"/>
            <a:r>
              <a:rPr lang="en-US" sz="2800" dirty="0"/>
              <a:t>Short vectors may be easier to use as </a:t>
            </a:r>
            <a:r>
              <a:rPr lang="en-US" sz="2800" b="1" dirty="0"/>
              <a:t>features</a:t>
            </a:r>
            <a:r>
              <a:rPr lang="en-US" sz="2800" dirty="0"/>
              <a:t> in machine learning </a:t>
            </a:r>
            <a:r>
              <a:rPr lang="en-US" sz="2800" dirty="0" smtClean="0"/>
              <a:t>(fewer weights </a:t>
            </a:r>
            <a:r>
              <a:rPr lang="en-US" sz="2800" dirty="0"/>
              <a:t>to tune)</a:t>
            </a:r>
          </a:p>
          <a:p>
            <a:pPr lvl="1"/>
            <a:r>
              <a:rPr lang="en-US" sz="2800" dirty="0"/>
              <a:t>Dense vectors may </a:t>
            </a:r>
            <a:r>
              <a:rPr lang="en-US" sz="2800" b="1" dirty="0"/>
              <a:t>generalize</a:t>
            </a:r>
            <a:r>
              <a:rPr lang="en-US" sz="2800" dirty="0"/>
              <a:t> better than storing explicit counts</a:t>
            </a:r>
          </a:p>
          <a:p>
            <a:pPr lvl="1"/>
            <a:r>
              <a:rPr lang="en-US" sz="2800" dirty="0"/>
              <a:t>They may do better at capturing synonymy:</a:t>
            </a:r>
          </a:p>
          <a:p>
            <a:pPr lvl="2"/>
            <a:r>
              <a:rPr lang="en-US" sz="2400" i="1" dirty="0"/>
              <a:t>car</a:t>
            </a:r>
            <a:r>
              <a:rPr lang="en-US" sz="2400" dirty="0"/>
              <a:t> and </a:t>
            </a:r>
            <a:r>
              <a:rPr lang="en-US" sz="2400" i="1" dirty="0"/>
              <a:t>automobile</a:t>
            </a:r>
            <a:r>
              <a:rPr lang="en-US" sz="2400" dirty="0"/>
              <a:t> are synonyms; but are distinct </a:t>
            </a:r>
            <a:r>
              <a:rPr lang="en-US" sz="2400" dirty="0" smtClean="0"/>
              <a:t>dimensions in sparse vectors</a:t>
            </a:r>
            <a:endParaRPr lang="en-US" sz="2400" dirty="0"/>
          </a:p>
          <a:p>
            <a:pPr lvl="3"/>
            <a:r>
              <a:rPr lang="en-US" sz="2400" dirty="0"/>
              <a:t>a word with </a:t>
            </a:r>
            <a:r>
              <a:rPr lang="en-US" sz="2400" i="1" dirty="0"/>
              <a:t>car</a:t>
            </a:r>
            <a:r>
              <a:rPr lang="en-US" sz="2400" dirty="0"/>
              <a:t> as a neighbor and a word with </a:t>
            </a:r>
            <a:r>
              <a:rPr lang="en-US" sz="2400" i="1" dirty="0"/>
              <a:t>automobile</a:t>
            </a:r>
            <a:r>
              <a:rPr lang="en-US" sz="2400" dirty="0"/>
              <a:t> as a neighbor should be similar, but aren't</a:t>
            </a:r>
          </a:p>
          <a:p>
            <a:pPr lvl="1"/>
            <a:r>
              <a:rPr lang="en-US" sz="2800" b="1" dirty="0"/>
              <a:t>In practice, they work better</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4</a:t>
            </a:fld>
            <a:endParaRPr lang="en-US" dirty="0"/>
          </a:p>
        </p:txBody>
      </p:sp>
    </p:spTree>
    <p:extLst>
      <p:ext uri="{BB962C8B-B14F-4D97-AF65-F5344CB8AC3E}">
        <p14:creationId xmlns:p14="http://schemas.microsoft.com/office/powerpoint/2010/main" val="847534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84"/>
              <a:t>40</a:t>
            </a:fld>
            <a:endParaRPr sz="984"/>
          </a:p>
        </p:txBody>
      </p:sp>
      <p:pic>
        <p:nvPicPr>
          <p:cNvPr id="294" name="pasted-image.png"/>
          <p:cNvPicPr/>
          <p:nvPr/>
        </p:nvPicPr>
        <p:blipFill>
          <a:blip r:embed="rId2">
            <a:extLst/>
          </a:blip>
          <a:stretch>
            <a:fillRect/>
          </a:stretch>
        </p:blipFill>
        <p:spPr>
          <a:xfrm>
            <a:off x="1905000" y="2212640"/>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sp>
        <p:nvSpPr>
          <p:cNvPr id="2" name="TextBox 1"/>
          <p:cNvSpPr txBox="1"/>
          <p:nvPr/>
        </p:nvSpPr>
        <p:spPr>
          <a:xfrm>
            <a:off x="1517345" y="1133368"/>
            <a:ext cx="6389570" cy="461665"/>
          </a:xfrm>
          <a:prstGeom prst="rect">
            <a:avLst/>
          </a:prstGeom>
          <a:noFill/>
        </p:spPr>
        <p:txBody>
          <a:bodyPr wrap="none" rtlCol="0">
            <a:spAutoFit/>
          </a:bodyPr>
          <a:lstStyle/>
          <a:p>
            <a:r>
              <a:rPr lang="en-US" sz="2400" dirty="0"/>
              <a:t>Negative words change faster than positive words</a:t>
            </a:r>
          </a:p>
        </p:txBody>
      </p:sp>
    </p:spTree>
    <p:extLst>
      <p:ext uri="{BB962C8B-B14F-4D97-AF65-F5344CB8AC3E}">
        <p14:creationId xmlns:p14="http://schemas.microsoft.com/office/powerpoint/2010/main" val="223945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xmlns=""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fontScale="92500" lnSpcReduction="10000"/>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dirty="0"/>
              <a:t>Embeddings reflect and replicate all sorts of pernicious biases.</a:t>
            </a:r>
          </a:p>
          <a:p>
            <a:endParaRPr lang="en-US" dirty="0"/>
          </a:p>
          <a:p>
            <a:endParaRPr lang="en-US"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xmlns=""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xmlns=""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xmlns=""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xmlns=""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xmlns=""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61196"/>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665841" y="2075596"/>
            <a:ext cx="8092441" cy="3811694"/>
          </a:xfrm>
        </p:spPr>
        <p:txBody>
          <a:bodyPr>
            <a:normAutofit lnSpcReduction="10000"/>
          </a:bodyPr>
          <a:lstStyle/>
          <a:p>
            <a:pPr>
              <a:lnSpc>
                <a:spcPct val="70000"/>
              </a:lnSpc>
            </a:pPr>
            <a:r>
              <a:rPr lang="en-US" sz="3200" b="1" dirty="0"/>
              <a:t>Word2vec</a:t>
            </a:r>
            <a:r>
              <a:rPr lang="en-US" sz="3200" dirty="0"/>
              <a:t> (</a:t>
            </a:r>
            <a:r>
              <a:rPr lang="en-US" sz="3200" dirty="0" err="1"/>
              <a:t>Mikolov</a:t>
            </a:r>
            <a:r>
              <a:rPr lang="en-US" sz="3200" dirty="0"/>
              <a:t> et al.)</a:t>
            </a:r>
          </a:p>
          <a:p>
            <a:pPr>
              <a:lnSpc>
                <a:spcPct val="70000"/>
              </a:lnSpc>
            </a:pPr>
            <a:r>
              <a:rPr lang="en-US" sz="3200" dirty="0">
                <a:hlinkClick r:id="rId2"/>
              </a:rPr>
              <a:t>https://code.google.com/archive/p/word2vec/</a:t>
            </a:r>
            <a:endParaRPr lang="en-US" sz="3200" dirty="0"/>
          </a:p>
          <a:p>
            <a:endParaRPr lang="en-US" sz="3200" b="1" dirty="0" smtClean="0"/>
          </a:p>
          <a:p>
            <a:r>
              <a:rPr lang="en-US" sz="3200" b="1" dirty="0" err="1" smtClean="0"/>
              <a:t>Fasttext</a:t>
            </a:r>
            <a:r>
              <a:rPr lang="en-US" sz="3200" dirty="0" smtClean="0"/>
              <a:t> </a:t>
            </a:r>
            <a:r>
              <a:rPr lang="en-US" sz="3200" dirty="0">
                <a:hlinkClick r:id="rId3"/>
              </a:rPr>
              <a:t>http://www.fasttext.cc/</a:t>
            </a:r>
            <a:endParaRPr lang="en-US" sz="3200" dirty="0"/>
          </a:p>
          <a:p>
            <a:endParaRPr lang="en-US" sz="800" dirty="0"/>
          </a:p>
          <a:p>
            <a:pPr>
              <a:lnSpc>
                <a:spcPct val="60000"/>
              </a:lnSpc>
            </a:pPr>
            <a:endParaRPr lang="en-US" sz="3200" b="1" dirty="0" smtClean="0"/>
          </a:p>
          <a:p>
            <a:pPr>
              <a:lnSpc>
                <a:spcPct val="60000"/>
              </a:lnSpc>
            </a:pPr>
            <a:r>
              <a:rPr lang="en-US" sz="3200" b="1" dirty="0" smtClean="0"/>
              <a:t>Glove</a:t>
            </a:r>
            <a:r>
              <a:rPr lang="en-US" sz="3200" dirty="0" smtClean="0"/>
              <a:t> </a:t>
            </a:r>
            <a:r>
              <a:rPr lang="en-US" sz="3200" dirty="0"/>
              <a:t>(Pennington, </a:t>
            </a:r>
            <a:r>
              <a:rPr lang="en-US" sz="3200" dirty="0" err="1"/>
              <a:t>Socher</a:t>
            </a:r>
            <a:r>
              <a:rPr lang="en-US" sz="3200" dirty="0"/>
              <a:t>, Manning)</a:t>
            </a:r>
          </a:p>
          <a:p>
            <a:pPr>
              <a:lnSpc>
                <a:spcPct val="60000"/>
              </a:lnSpc>
            </a:pPr>
            <a:r>
              <a:rPr lang="en-US" sz="3200" dirty="0">
                <a:hlinkClick r:id="rId4"/>
              </a:rPr>
              <a:t>http://nlp.stanford.edu/projects/glove/</a:t>
            </a:r>
            <a:endParaRPr lang="en-US" sz="3200"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330700"/>
            <a:ext cx="1676400" cy="2514600"/>
          </a:xfrm>
          <a:prstGeom prst="rect">
            <a:avLst/>
          </a:prstGeom>
        </p:spPr>
      </p:pic>
      <p:pic>
        <p:nvPicPr>
          <p:cNvPr id="9" name="Picture 8"/>
          <p:cNvPicPr>
            <a:picLocks noChangeAspect="1"/>
          </p:cNvPicPr>
          <p:nvPr/>
        </p:nvPicPr>
        <p:blipFill>
          <a:blip r:embed="rId6"/>
          <a:stretch>
            <a:fillRect/>
          </a:stretch>
        </p:blipFill>
        <p:spPr>
          <a:xfrm>
            <a:off x="7448986" y="557763"/>
            <a:ext cx="1835547" cy="1879600"/>
          </a:xfrm>
          <a:prstGeom prst="rect">
            <a:avLst/>
          </a:prstGeom>
        </p:spPr>
      </p:pic>
      <p:pic>
        <p:nvPicPr>
          <p:cNvPr id="10" name="Picture 9"/>
          <p:cNvPicPr>
            <a:picLocks noChangeAspect="1"/>
          </p:cNvPicPr>
          <p:nvPr/>
        </p:nvPicPr>
        <p:blipFill>
          <a:blip r:embed="rId7"/>
          <a:stretch>
            <a:fillRect/>
          </a:stretch>
        </p:blipFill>
        <p:spPr>
          <a:xfrm>
            <a:off x="6172200" y="3065158"/>
            <a:ext cx="1428934" cy="1428934"/>
          </a:xfrm>
          <a:prstGeom prst="rect">
            <a:avLst/>
          </a:prstGeom>
        </p:spPr>
      </p:pic>
    </p:spTree>
    <p:extLst>
      <p:ext uri="{BB962C8B-B14F-4D97-AF65-F5344CB8AC3E}">
        <p14:creationId xmlns:p14="http://schemas.microsoft.com/office/powerpoint/2010/main" val="100236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a:t>
            </a:r>
            <a:r>
              <a:rPr lang="en-US" sz="2400" dirty="0" smtClean="0"/>
              <a:t>practice </a:t>
            </a:r>
            <a:r>
              <a:rPr lang="en-US" sz="2400"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84996"/>
          </a:xfrm>
        </p:spPr>
        <p:txBody>
          <a:bodyPr/>
          <a:lstStyle/>
          <a:p>
            <a:r>
              <a:rPr lang="en-US" b="0" dirty="0"/>
              <a:t>Word2vec</a:t>
            </a:r>
          </a:p>
        </p:txBody>
      </p:sp>
      <p:sp>
        <p:nvSpPr>
          <p:cNvPr id="3" name="Content Placeholder 2"/>
          <p:cNvSpPr>
            <a:spLocks noGrp="1"/>
          </p:cNvSpPr>
          <p:nvPr>
            <p:ph idx="1"/>
          </p:nvPr>
        </p:nvSpPr>
        <p:spPr>
          <a:xfrm>
            <a:off x="822959" y="1845734"/>
            <a:ext cx="816864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 </a:t>
            </a:r>
          </a:p>
        </p:txBody>
      </p:sp>
    </p:spTree>
    <p:extLst>
      <p:ext uri="{BB962C8B-B14F-4D97-AF65-F5344CB8AC3E}">
        <p14:creationId xmlns:p14="http://schemas.microsoft.com/office/powerpoint/2010/main" val="188738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237396"/>
          </a:xfrm>
        </p:spPr>
        <p:txBody>
          <a:bodyPr/>
          <a:lstStyle/>
          <a:p>
            <a:r>
              <a:rPr lang="en-US" dirty="0"/>
              <a:t>Word2vec</a:t>
            </a:r>
          </a:p>
        </p:txBody>
      </p:sp>
      <p:sp>
        <p:nvSpPr>
          <p:cNvPr id="3" name="Content Placeholder 2"/>
          <p:cNvSpPr>
            <a:spLocks noGrp="1"/>
          </p:cNvSpPr>
          <p:nvPr>
            <p:ph idx="1"/>
          </p:nvPr>
        </p:nvSpPr>
        <p:spPr>
          <a:xfrm>
            <a:off x="822959" y="1845734"/>
            <a:ext cx="8016241" cy="5012266"/>
          </a:xfrm>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40472-79BA-A447-9ECC-EDE5274BBB10}"/>
              </a:ext>
            </a:extLst>
          </p:cNvPr>
          <p:cNvSpPr>
            <a:spLocks noGrp="1"/>
          </p:cNvSpPr>
          <p:nvPr>
            <p:ph type="title"/>
          </p:nvPr>
        </p:nvSpPr>
        <p:spPr>
          <a:xfrm>
            <a:off x="533400" y="760738"/>
            <a:ext cx="7819789" cy="610862"/>
          </a:xfrm>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a16="http://schemas.microsoft.com/office/drawing/2014/main" xmlns="" id="{853E27B6-F21E-174C-B5D3-2D10632EC8BE}"/>
              </a:ext>
            </a:extLst>
          </p:cNvPr>
          <p:cNvSpPr>
            <a:spLocks noGrp="1"/>
          </p:cNvSpPr>
          <p:nvPr>
            <p:ph idx="1"/>
          </p:nvPr>
        </p:nvSpPr>
        <p:spPr>
          <a:xfrm>
            <a:off x="822959" y="1845734"/>
            <a:ext cx="7543801" cy="4402666"/>
          </a:xfrm>
        </p:spPr>
        <p:txBody>
          <a:bodyPr>
            <a:normAutofit lnSpcReduction="10000"/>
          </a:bodyPr>
          <a:lstStyle/>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p>
          <a:p>
            <a:pPr marL="752983" lvl="1" indent="-287338">
              <a:buFont typeface="Arial" panose="020B0604020202020204" pitchFamily="34" charset="0"/>
              <a:buChar char="•"/>
            </a:pPr>
            <a:r>
              <a:rPr lang="en-US" sz="3200" dirty="0" err="1"/>
              <a:t>Bengio</a:t>
            </a:r>
            <a:r>
              <a:rPr lang="en-US" sz="3200" dirty="0"/>
              <a:t> et al. (2003)</a:t>
            </a:r>
          </a:p>
          <a:p>
            <a:pPr marL="752983" lvl="1" indent="-287338">
              <a:buFont typeface="Arial" panose="020B0604020202020204" pitchFamily="34" charset="0"/>
              <a:buChar char="•"/>
            </a:pPr>
            <a:r>
              <a:rPr lang="en-US" sz="3200" dirty="0" err="1"/>
              <a:t>Collobert</a:t>
            </a:r>
            <a:r>
              <a:rPr lang="en-US" sz="3200" dirty="0"/>
              <a:t> et al. (2011) </a:t>
            </a:r>
          </a:p>
          <a:p>
            <a:pPr marL="752983" lvl="1" indent="-287338">
              <a:buFont typeface="Arial" panose="020B0604020202020204" pitchFamily="34" charset="0"/>
              <a:buChar char="•"/>
            </a:pP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a:t>
            </a:r>
            <a:r>
              <a:rPr lang="en-US" b="1" dirty="0"/>
              <a:t>Skip-Gram</a:t>
            </a:r>
            <a:r>
              <a:rPr lang="en-US" b="0" dirty="0"/>
              <a:t> Task</a:t>
            </a:r>
          </a:p>
        </p:txBody>
      </p:sp>
      <p:sp>
        <p:nvSpPr>
          <p:cNvPr id="3" name="Content Placeholder 2"/>
          <p:cNvSpPr>
            <a:spLocks noGrp="1"/>
          </p:cNvSpPr>
          <p:nvPr>
            <p:ph idx="1"/>
          </p:nvPr>
        </p:nvSpPr>
        <p:spPr>
          <a:xfrm>
            <a:off x="381000" y="2286000"/>
            <a:ext cx="8229600" cy="4114800"/>
          </a:xfrm>
        </p:spPr>
        <p:txBody>
          <a:bodyPr>
            <a:noAutofit/>
          </a:bodyPr>
          <a:lstStyle/>
          <a:p>
            <a:r>
              <a:rPr lang="en-US" sz="2800" dirty="0"/>
              <a:t>Word2vec provides a variety of options. Let's do</a:t>
            </a:r>
          </a:p>
          <a:p>
            <a:pPr lvl="1"/>
            <a:r>
              <a:rPr lang="en-US" sz="2600" dirty="0"/>
              <a:t> "skip-gram with negative sampling" (SGNS)</a:t>
            </a:r>
          </a:p>
        </p:txBody>
      </p:sp>
    </p:spTree>
    <p:extLst>
      <p:ext uri="{BB962C8B-B14F-4D97-AF65-F5344CB8AC3E}">
        <p14:creationId xmlns:p14="http://schemas.microsoft.com/office/powerpoint/2010/main" val="79484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35443</TotalTime>
  <Words>4719</Words>
  <Application>Microsoft Macintosh PowerPoint</Application>
  <PresentationFormat>On-screen Show (4:3)</PresentationFormat>
  <Paragraphs>387</Paragraphs>
  <Slides>50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Calibri Light</vt:lpstr>
      <vt:lpstr>Cambria Math</vt:lpstr>
      <vt:lpstr>Helvetica Light</vt:lpstr>
      <vt:lpstr>Mangal</vt:lpstr>
      <vt:lpstr>Times</vt:lpstr>
      <vt:lpstr>Arial</vt:lpstr>
      <vt:lpstr>Retrospect</vt:lpstr>
      <vt:lpstr>PowerPoint Presentation</vt:lpstr>
      <vt:lpstr>Tf-idf and PPMI are  sparse representations</vt:lpstr>
      <vt:lpstr>Alternative: dense vectors</vt:lpstr>
      <vt:lpstr>Sparse versus dense vectors</vt:lpstr>
      <vt:lpstr>Dense embeddings you can download!</vt:lpstr>
      <vt:lpstr>Word2vec</vt:lpstr>
      <vt:lpstr>Word2vec</vt:lpstr>
      <vt:lpstr>Brilliant insight: Use running text as implicitly supervised training data!</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For all the context words:</vt:lpstr>
      <vt:lpstr>Popping back up</vt:lpstr>
      <vt:lpstr>Skip-Gram Training Data</vt:lpstr>
      <vt:lpstr>Skip-Gram Training</vt:lpstr>
      <vt:lpstr>Skip-Gram Training</vt:lpstr>
      <vt:lpstr>Choosing noise words</vt:lpstr>
      <vt:lpstr>Setup</vt:lpstr>
      <vt:lpstr>Learning the classifier</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Analogy: Embeddings capture relational meaning!</vt:lpstr>
      <vt:lpstr>PowerPoint Presentation</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Embeddings reflect cultural bias</vt:lpstr>
      <vt:lpstr>Directions</vt:lpstr>
      <vt:lpstr>Embeddings as a window onto history</vt:lpstr>
      <vt:lpstr>History of biased framings of women</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1698</cp:revision>
  <cp:lastPrinted>2019-02-11T16:20:53Z</cp:lastPrinted>
  <dcterms:created xsi:type="dcterms:W3CDTF">2009-06-12T17:14:38Z</dcterms:created>
  <dcterms:modified xsi:type="dcterms:W3CDTF">2019-02-11T20:02:48Z</dcterms:modified>
</cp:coreProperties>
</file>